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34"/>
  </p:notesMasterIdLst>
  <p:handoutMasterIdLst>
    <p:handoutMasterId r:id="rId35"/>
  </p:handoutMasterIdLst>
  <p:sldIdLst>
    <p:sldId id="305" r:id="rId2"/>
    <p:sldId id="863" r:id="rId3"/>
    <p:sldId id="941" r:id="rId4"/>
    <p:sldId id="871" r:id="rId5"/>
    <p:sldId id="870" r:id="rId6"/>
    <p:sldId id="869" r:id="rId7"/>
    <p:sldId id="916" r:id="rId8"/>
    <p:sldId id="890" r:id="rId9"/>
    <p:sldId id="909" r:id="rId10"/>
    <p:sldId id="919" r:id="rId11"/>
    <p:sldId id="932" r:id="rId12"/>
    <p:sldId id="933" r:id="rId13"/>
    <p:sldId id="911" r:id="rId14"/>
    <p:sldId id="912" r:id="rId15"/>
    <p:sldId id="918" r:id="rId16"/>
    <p:sldId id="934" r:id="rId17"/>
    <p:sldId id="920" r:id="rId18"/>
    <p:sldId id="931" r:id="rId19"/>
    <p:sldId id="907" r:id="rId20"/>
    <p:sldId id="939" r:id="rId21"/>
    <p:sldId id="940" r:id="rId22"/>
    <p:sldId id="921" r:id="rId23"/>
    <p:sldId id="914" r:id="rId24"/>
    <p:sldId id="915" r:id="rId25"/>
    <p:sldId id="922" r:id="rId26"/>
    <p:sldId id="926" r:id="rId27"/>
    <p:sldId id="927" r:id="rId28"/>
    <p:sldId id="923" r:id="rId29"/>
    <p:sldId id="936" r:id="rId30"/>
    <p:sldId id="938" r:id="rId31"/>
    <p:sldId id="895" r:id="rId32"/>
    <p:sldId id="900" r:id="rId3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ualcomm_JB1" initials="QC_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B233"/>
    <a:srgbClr val="545054"/>
    <a:srgbClr val="376092"/>
    <a:srgbClr val="B42025"/>
    <a:srgbClr val="F723CA"/>
    <a:srgbClr val="77933C"/>
    <a:srgbClr val="A88000"/>
    <a:srgbClr val="FF9933"/>
    <a:srgbClr val="4F81BD"/>
    <a:srgbClr val="FAC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1" autoAdjust="0"/>
    <p:restoredTop sz="83086" autoAdjust="0"/>
  </p:normalViewPr>
  <p:slideViewPr>
    <p:cSldViewPr>
      <p:cViewPr varScale="1">
        <p:scale>
          <a:sx n="69" d="100"/>
          <a:sy n="69" d="100"/>
        </p:scale>
        <p:origin x="136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3006" y="-114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401609-F54A-4009-91CF-0BEF828445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09522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F17833-FF17-4930-ACA3-4A68716B5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247828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Other suggested titles:</a:t>
            </a:r>
          </a:p>
          <a:p>
            <a:endParaRPr lang="en-US" dirty="0" smtClean="0"/>
          </a:p>
          <a:p>
            <a:r>
              <a:rPr lang="en-US" dirty="0" smtClean="0"/>
              <a:t>“Benefits of oneM2M Standardization”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5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457200" y="5075238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 t="7465"/>
          <a:stretch>
            <a:fillRect/>
          </a:stretch>
        </p:blipFill>
        <p:spPr bwMode="auto">
          <a:xfrm>
            <a:off x="1581150" y="152400"/>
            <a:ext cx="59817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85800" y="5076826"/>
            <a:ext cx="7772400" cy="1219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C0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0" y="3629025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lnSpc>
                <a:spcPct val="90000"/>
              </a:lnSpc>
              <a:defRPr sz="4800" b="1" cap="all">
                <a:solidFill>
                  <a:srgbClr val="A0A0A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2055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5" r:id="rId1"/>
    <p:sldLayoutId id="2147484266" r:id="rId2"/>
    <p:sldLayoutId id="2147484267" r:id="rId3"/>
    <p:sldLayoutId id="2147484268" r:id="rId4"/>
    <p:sldLayoutId id="214748427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im.sangeon@k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8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685800" y="5069775"/>
            <a:ext cx="7772400" cy="1219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Group Name: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ARC WG,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ARC-2018-0055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Source: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F. Sang-Eon Kim</a:t>
            </a:r>
            <a:r>
              <a:rPr lang="fr-FR" sz="2000" dirty="0" smtClean="0"/>
              <a:t>, KT (TTA), </a:t>
            </a:r>
            <a:r>
              <a:rPr lang="fr-FR" sz="2000" dirty="0" smtClean="0">
                <a:hlinkClick r:id="rId3"/>
              </a:rPr>
              <a:t>kim.sangeon@kt.com</a:t>
            </a:r>
            <a:endParaRPr lang="fr-FR" sz="2000" dirty="0" smtClean="0"/>
          </a:p>
          <a:p>
            <a:pPr eaLnBrk="1" hangingPunct="1"/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Meeting </a:t>
            </a:r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Date: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2018-03-04 (ARC34)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altLang="ko-KR" sz="4000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 to 3GPP cellular </a:t>
            </a:r>
            <a:r>
              <a:rPr lang="en-GB" altLang="ko-KR" sz="4000" cap="non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IoT</a:t>
            </a:r>
            <a:r>
              <a:rPr lang="en-GB" altLang="ko-KR" sz="4000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altLang="ko-KR" sz="4000" cap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interworking</a:t>
            </a:r>
            <a:endParaRPr lang="en-US" sz="4000" cap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Group function 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003155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3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Violet line is for MBMS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interworking method for option A, B and C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A: BM-SC – SCEF –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B: BM-SC –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C: BM-SC – P-GW - SCS</a:t>
            </a:r>
            <a:endParaRPr lang="en-GB" altLang="ko-KR" sz="14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4613702" y="32004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ⓐ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019800" y="33252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ⓑ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604302" y="44958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ⓒ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8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Group</a:t>
            </a:r>
            <a:r>
              <a:rPr lang="ko-KR" altLang="en-US" dirty="0" smtClean="0"/>
              <a:t> </a:t>
            </a:r>
            <a:r>
              <a:rPr lang="en-US" altLang="ko-KR" dirty="0" smtClean="0"/>
              <a:t>message delivery using MBMS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258050" y="3765585"/>
            <a:ext cx="1650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TS 23.682</a:t>
            </a:r>
          </a:p>
          <a:p>
            <a:r>
              <a:rPr lang="en-US" altLang="ko-KR" dirty="0" smtClean="0"/>
              <a:t>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5.5.1-1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0713"/>
              </p:ext>
            </p:extLst>
          </p:nvPr>
        </p:nvGraphicFramePr>
        <p:xfrm>
          <a:off x="1143000" y="1279236"/>
          <a:ext cx="6115050" cy="544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1" name="Picture" r:id="rId3" imgW="6115639" imgH="5448247" progId="Word.Picture.8">
                  <p:embed/>
                </p:oleObj>
              </mc:Choice>
              <mc:Fallback>
                <p:oleObj name="Picture" r:id="rId3" imgW="6115639" imgH="5448247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279236"/>
                        <a:ext cx="6115050" cy="544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76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Group function 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030576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4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/>
              <a:t>MBMS for group resource may use SCEF for interworking</a:t>
            </a:r>
            <a:endParaRPr lang="en-GB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421166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LCS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23.271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6.1-1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09600" y="70101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29804"/>
              </p:ext>
            </p:extLst>
          </p:nvPr>
        </p:nvGraphicFramePr>
        <p:xfrm>
          <a:off x="486076" y="899558"/>
          <a:ext cx="6705600" cy="5221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Picture" r:id="rId3" imgW="5157216" imgH="4005072" progId="Word.Picture.8">
                  <p:embed/>
                </p:oleObj>
              </mc:Choice>
              <mc:Fallback>
                <p:oleObj name="Picture" r:id="rId3" imgW="5157216" imgH="4005072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76" y="899558"/>
                        <a:ext cx="6705600" cy="5221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직사각형 10"/>
          <p:cNvSpPr/>
          <p:nvPr/>
        </p:nvSpPr>
        <p:spPr>
          <a:xfrm>
            <a:off x="4648200" y="4940495"/>
            <a:ext cx="392312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LCS: Location service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GMLC</a:t>
            </a:r>
            <a:r>
              <a:rPr lang="en-GB" altLang="ko-KR" sz="1400" dirty="0"/>
              <a:t>: Gateway MLC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US" altLang="ko-KR" sz="1400" dirty="0"/>
              <a:t>MLC: Mobile Location Centre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/>
              <a:t>PPR: Privacy Profile Register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/>
              <a:t>LIMS-IWF: Location IMS – Interworking </a:t>
            </a:r>
            <a:r>
              <a:rPr lang="en-GB" altLang="ko-KR" sz="1400" dirty="0" smtClean="0"/>
              <a:t>Function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PMD: Pseudonym </a:t>
            </a:r>
            <a:r>
              <a:rPr lang="en-GB" altLang="ko-KR" sz="1400" dirty="0"/>
              <a:t>mediation device functionality</a:t>
            </a:r>
            <a:endParaRPr lang="ko-KR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715488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LCS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/>
        </p:nvGraphicFramePr>
        <p:xfrm>
          <a:off x="381000" y="1417638"/>
          <a:ext cx="8241880" cy="467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5" name="Picture" r:id="rId3" imgW="5257421" imgH="2982794" progId="Word.Picture.8">
                  <p:embed/>
                </p:oleObj>
              </mc:Choice>
              <mc:Fallback>
                <p:oleObj name="Picture" r:id="rId3" imgW="5257421" imgH="2982794" progId="Word.Picture.8">
                  <p:embed/>
                  <p:pic>
                    <p:nvPicPr>
                      <p:cNvPr id="6" name="개체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17638"/>
                        <a:ext cx="8241880" cy="4678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5808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location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738350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0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Brown line is for LCS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interworking method for option A, B and C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A: GMLC – LIMS-IWF – SCEF -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B: GMLC – LIMS IWF -SCS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C: GMIC -  SCS</a:t>
            </a:r>
            <a:endParaRPr lang="en-GB" altLang="ko-KR" sz="1400" dirty="0" smtClean="0"/>
          </a:p>
        </p:txBody>
      </p:sp>
      <p:sp>
        <p:nvSpPr>
          <p:cNvPr id="7" name="직사각형 6"/>
          <p:cNvSpPr/>
          <p:nvPr/>
        </p:nvSpPr>
        <p:spPr>
          <a:xfrm>
            <a:off x="5029200" y="24384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ⓐ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53200" y="295592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ⓑ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925381" y="328867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ⓒ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054879" y="5187011"/>
            <a:ext cx="4572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ko-KR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TS 23.271 5.4.2.6</a:t>
            </a:r>
          </a:p>
          <a:p>
            <a:pPr hangingPunct="0">
              <a:spcAft>
                <a:spcPts val="900"/>
              </a:spcAft>
            </a:pPr>
            <a:r>
              <a:rPr lang="en-GB" altLang="ko-KR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altLang="ko-KR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Location IMS – Interworking Function (LIMS-IWF) in the requesting network provides the capability to route LCS service requests based on an IMS Public User Identity (SIP-URI) to the home network of the target user. The LIMS-IWF in the home network of the target user is responsible to determine the appropriate HSS and to obtain the MSISDN associated with a IMS Public User Identity from the HSS.</a:t>
            </a:r>
            <a:endParaRPr lang="ko-KR" altLang="ko-K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location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71856" y="5419635"/>
            <a:ext cx="7095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/>
              <a:t>GMLC for location resource may use SCS directly</a:t>
            </a:r>
            <a:endParaRPr lang="en-GB" altLang="ko-KR" sz="1400" dirty="0" smtClean="0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204161"/>
              </p:ext>
            </p:extLst>
          </p:nvPr>
        </p:nvGraphicFramePr>
        <p:xfrm>
          <a:off x="381000" y="1600200"/>
          <a:ext cx="846455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0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550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269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PCC in 3GPP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81000" y="5758190"/>
            <a:ext cx="7095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Pink is for policy and charging control (PCC)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oneM2M specifies charging related resource. </a:t>
            </a:r>
            <a:endParaRPr lang="en-GB" altLang="ko-KR" sz="1400" dirty="0" smtClean="0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785928"/>
              </p:ext>
            </p:extLst>
          </p:nvPr>
        </p:nvGraphicFramePr>
        <p:xfrm>
          <a:off x="2667000" y="1219200"/>
          <a:ext cx="5652397" cy="4462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4" name="Picture" r:id="rId3" imgW="5154448" imgH="4066682" progId="Word.Picture.8">
                  <p:embed/>
                </p:oleObj>
              </mc:Choice>
              <mc:Fallback>
                <p:oleObj name="Picture" r:id="rId3" imgW="5154448" imgH="4066682" progId="Word.Picture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219200"/>
                        <a:ext cx="5652397" cy="44627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직사각형 7"/>
          <p:cNvSpPr/>
          <p:nvPr/>
        </p:nvSpPr>
        <p:spPr>
          <a:xfrm>
            <a:off x="386078" y="1828800"/>
            <a:ext cx="1380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23.203</a:t>
            </a:r>
          </a:p>
          <a:p>
            <a:r>
              <a:rPr lang="en-US" altLang="ko-KR" dirty="0" smtClean="0"/>
              <a:t>Figure 5.1-1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06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PCC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834556"/>
              </p:ext>
            </p:extLst>
          </p:nvPr>
        </p:nvGraphicFramePr>
        <p:xfrm>
          <a:off x="228600" y="1524000"/>
          <a:ext cx="8668292" cy="4758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Visio" r:id="rId3" imgW="10445664" imgH="5733919" progId="Visio.Drawing.15">
                  <p:embed/>
                </p:oleObj>
              </mc:Choice>
              <mc:Fallback>
                <p:oleObj name="Visio" r:id="rId3" imgW="10445664" imgH="573391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1524000"/>
                        <a:ext cx="8668292" cy="4758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342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TS 24.011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55" y="3886200"/>
            <a:ext cx="7219950" cy="24765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02" y="1117015"/>
            <a:ext cx="5736798" cy="225901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76200" y="1596023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SM‑AL	Short Message Application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SM‑TL	Short Message Transfer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SM‑RL	Short Message Relay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SM‑RP	Short Message Relay Protocol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SMR	Short Message Relay (entity)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CM‑sub	Connection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SM‑CP	Short Message Control Protocol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SMC	Short Message Control (entity)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MM‑sub	Mobility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GMM-sub	GPRS Mobility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RR‑sub	Radio Resource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LLC-sub	Logical Link Control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GRR-sub	GPRS Radio Resource sublayer in GSM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EMM-sub	EPS Mobility Management sublayer</a:t>
            </a:r>
            <a:endParaRPr lang="ko-KR" altLang="ko-KR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4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759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TS 0026 V0.7.0 Clause 5.1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37591" y="1532251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It uses mixed concepts among reference point (T</a:t>
            </a:r>
            <a:r>
              <a:rPr lang="en-US" altLang="ko-K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SGi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communication scheme (SMS, NAS), wrong reference point (API) and missing several reference point to develop interworking oneM2M with 3GPP</a:t>
            </a:r>
            <a:endParaRPr lang="ko-KR" altLang="ko-K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개체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209164"/>
              </p:ext>
            </p:extLst>
          </p:nvPr>
        </p:nvGraphicFramePr>
        <p:xfrm>
          <a:off x="914400" y="3185498"/>
          <a:ext cx="6159500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8" name="Visio" r:id="rId3" imgW="7427575" imgH="3324240" progId="Visio.Drawing.15">
                  <p:embed/>
                </p:oleObj>
              </mc:Choice>
              <mc:Fallback>
                <p:oleObj name="Visio" r:id="rId3" imgW="7427575" imgH="3324240" progId="Visio.Drawing.15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185498"/>
                        <a:ext cx="6159500" cy="276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직사각형 16"/>
          <p:cNvSpPr/>
          <p:nvPr/>
        </p:nvSpPr>
        <p:spPr>
          <a:xfrm>
            <a:off x="1894636" y="6052117"/>
            <a:ext cx="5239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5.1-1: 3GPP </a:t>
            </a:r>
            <a:r>
              <a:rPr lang="en-GB" altLang="ko-KR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GB" altLang="ko-KR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Related Interfaces</a:t>
            </a:r>
            <a:endParaRPr lang="ko-KR" altLang="ko-K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97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MME (TS23.272)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86681"/>
              </p:ext>
            </p:extLst>
          </p:nvPr>
        </p:nvGraphicFramePr>
        <p:xfrm>
          <a:off x="3376248" y="1400125"/>
          <a:ext cx="471805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1" name="Picture" r:id="rId3" imgW="4719205" imgH="1503517" progId="Word.Picture.8">
                  <p:embed/>
                </p:oleObj>
              </mc:Choice>
              <mc:Fallback>
                <p:oleObj name="Picture" r:id="rId3" imgW="4719205" imgH="1503517" progId="Word.Picture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248" y="1400125"/>
                        <a:ext cx="4718050" cy="150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304800" y="1607358"/>
            <a:ext cx="4446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C.2-1: SMS in MME Architecture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734007"/>
              </p:ext>
            </p:extLst>
          </p:nvPr>
        </p:nvGraphicFramePr>
        <p:xfrm>
          <a:off x="2667000" y="3999721"/>
          <a:ext cx="588010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2" name="Picture" r:id="rId5" imgW="5868871" imgH="1502549" progId="Word.Picture.8">
                  <p:embed/>
                </p:oleObj>
              </mc:Choice>
              <mc:Fallback>
                <p:oleObj name="Picture" r:id="rId5" imgW="5868871" imgH="1502549" progId="Word.Picture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999721"/>
                        <a:ext cx="5880100" cy="150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04800" y="3387992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C.2-2: SMS in MME architecture using IWF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53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GPRS </a:t>
            </a:r>
            <a:r>
              <a:rPr lang="en-GB" altLang="ko-KR" sz="1100" dirty="0"/>
              <a:t>General Packet Radio Service </a:t>
            </a:r>
            <a:endParaRPr lang="ko-KR" altLang="en-US" sz="11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18450"/>
              </p:ext>
            </p:extLst>
          </p:nvPr>
        </p:nvGraphicFramePr>
        <p:xfrm>
          <a:off x="3217498" y="1066800"/>
          <a:ext cx="4876800" cy="389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Picture" r:id="rId3" imgW="4873628" imgH="3894242" progId="Word.Picture.8">
                  <p:embed/>
                </p:oleObj>
              </mc:Choice>
              <mc:Fallback>
                <p:oleObj name="Picture" r:id="rId3" imgW="4873628" imgH="389424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7498" y="1066800"/>
                        <a:ext cx="4876800" cy="3892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직사각형 13"/>
          <p:cNvSpPr/>
          <p:nvPr/>
        </p:nvSpPr>
        <p:spPr>
          <a:xfrm>
            <a:off x="457200" y="1294091"/>
            <a:ext cx="350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1200"/>
              </a:spcAft>
            </a:pPr>
            <a:r>
              <a:rPr lang="en-GB" altLang="ko-KR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Clause 5.4 in 3GPP TS 23.060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57200" y="5111749"/>
            <a:ext cx="8077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1200"/>
              </a:spcAft>
            </a:pPr>
            <a:r>
              <a:rPr lang="en-GB" altLang="ko-KR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 29.338</a:t>
            </a:r>
          </a:p>
          <a:p>
            <a:pPr hangingPunct="0">
              <a:spcAft>
                <a:spcPts val="1200"/>
              </a:spcAft>
            </a:pP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Diameter based protocols to support 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Short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Service (SMS) capable 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Mobile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Management Entities (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MMEs)</a:t>
            </a:r>
            <a:endParaRPr lang="ko-KR" altLang="ko-KR" sz="16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including messaging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574582"/>
              </p:ext>
            </p:extLst>
          </p:nvPr>
        </p:nvGraphicFramePr>
        <p:xfrm>
          <a:off x="304800" y="1676400"/>
          <a:ext cx="8477204" cy="46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3" name="Visio" r:id="rId3" imgW="10445664" imgH="5765844" progId="Visio.Drawing.15">
                  <p:embed/>
                </p:oleObj>
              </mc:Choice>
              <mc:Fallback>
                <p:oleObj name="Visio" r:id="rId3" imgW="10445664" imgH="57658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1676400"/>
                        <a:ext cx="8477204" cy="46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59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UE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378890"/>
              </p:ext>
            </p:extLst>
          </p:nvPr>
        </p:nvGraphicFramePr>
        <p:xfrm>
          <a:off x="381000" y="2032188"/>
          <a:ext cx="3867150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6" name="Picture" r:id="rId3" imgW="3868528" imgH="2538877" progId="Word.Picture.8">
                  <p:embed/>
                </p:oleObj>
              </mc:Choice>
              <mc:Fallback>
                <p:oleObj name="Picture" r:id="rId3" imgW="3868528" imgH="2538877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032188"/>
                        <a:ext cx="3867150" cy="25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473364" y="1467144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23.101 Figure 1a</a:t>
            </a:r>
            <a:endParaRPr lang="ko-KR" altLang="en-US" dirty="0"/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348230"/>
              </p:ext>
            </p:extLst>
          </p:nvPr>
        </p:nvGraphicFramePr>
        <p:xfrm>
          <a:off x="4648200" y="2200882"/>
          <a:ext cx="25908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7" name="Picture" r:id="rId5" imgW="2591745" imgH="1663948" progId="Word.Picture.8">
                  <p:embed/>
                </p:oleObj>
              </mc:Choice>
              <mc:Fallback>
                <p:oleObj name="Picture" r:id="rId5" imgW="2591745" imgH="1663948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0882"/>
                        <a:ext cx="2590800" cy="166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465782" y="1634171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23.101 Figure 1b</a:t>
            </a:r>
            <a:endParaRPr lang="ko-KR" altLang="en-US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0273" y="5053708"/>
            <a:ext cx="37978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	Mobile Equipment</a:t>
            </a: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MT	Mobile Termination</a:t>
            </a: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MExE	Mobile Station Application Execution Environment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TE	Terminal Equipment</a:t>
            </a:r>
            <a:r>
              <a:rPr kumimoji="0" lang="en-GB" altLang="ko-K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5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UE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73364" y="1467144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27.060 Figure 1</a:t>
            </a:r>
            <a:endParaRPr lang="ko-KR" altLang="en-US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0273" y="5053708"/>
            <a:ext cx="37978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	Mobile Equipment</a:t>
            </a:r>
            <a:endParaRPr kumimoji="0" lang="en-GB" altLang="ko-K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MT	Mobile Termination</a:t>
            </a:r>
            <a:endParaRPr kumimoji="0" lang="en-GB" altLang="ko-K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MExE</a:t>
            </a: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	Mobile Station Application Execution Environment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TE	Terminal Equipment</a:t>
            </a:r>
            <a:r>
              <a:rPr kumimoji="0" lang="en-GB" altLang="ko-K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635274"/>
              </p:ext>
            </p:extLst>
          </p:nvPr>
        </p:nvGraphicFramePr>
        <p:xfrm>
          <a:off x="914399" y="2548154"/>
          <a:ext cx="7048659" cy="232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1" name="Picture" r:id="rId3" imgW="5705856" imgH="1886712" progId="Word.Picture.8">
                  <p:embed/>
                </p:oleObj>
              </mc:Choice>
              <mc:Fallback>
                <p:oleObj name="Picture" r:id="rId3" imgW="5705856" imgH="188671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399" y="2548154"/>
                        <a:ext cx="7048659" cy="2328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00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462757"/>
              </p:ext>
            </p:extLst>
          </p:nvPr>
        </p:nvGraphicFramePr>
        <p:xfrm>
          <a:off x="422564" y="1676400"/>
          <a:ext cx="8569532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3" name="Visio" r:id="rId3" imgW="10445664" imgH="5759538" progId="Visio.Drawing.15">
                  <p:embed/>
                </p:oleObj>
              </mc:Choice>
              <mc:Fallback>
                <p:oleObj name="Visio" r:id="rId3" imgW="10445664" imgH="575953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564" y="1676400"/>
                        <a:ext cx="8569532" cy="472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430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Optimized EPS architecture for </a:t>
            </a:r>
            <a:r>
              <a:rPr lang="en-US" altLang="ko-KR" dirty="0" err="1" smtClean="0"/>
              <a:t>CIoT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181600" y="1028556"/>
            <a:ext cx="3616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Annex L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/>
          </p:nvPr>
        </p:nvGraphicFramePr>
        <p:xfrm>
          <a:off x="457200" y="1539786"/>
          <a:ext cx="5635436" cy="2207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98" name="Picture" r:id="rId3" imgW="4929574" imgH="1926969" progId="Word.Picture.8">
                  <p:embed/>
                </p:oleObj>
              </mc:Choice>
              <mc:Fallback>
                <p:oleObj name="Picture" r:id="rId3" imgW="4929574" imgH="1926969" progId="Word.Picture.8">
                  <p:embed/>
                  <p:pic>
                    <p:nvPicPr>
                      <p:cNvPr id="6" name="개체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39786"/>
                        <a:ext cx="5635436" cy="2207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직사각형 6"/>
          <p:cNvSpPr/>
          <p:nvPr/>
        </p:nvSpPr>
        <p:spPr>
          <a:xfrm>
            <a:off x="5387918" y="2289285"/>
            <a:ext cx="2704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dirty="0">
                <a:latin typeface="Times New Roman" panose="02020603050405020304" pitchFamily="18" charset="0"/>
              </a:rPr>
              <a:t>Non-Roaming Architecture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개체 10"/>
          <p:cNvGraphicFramePr>
            <a:graphicFrameLocks noChangeAspect="1"/>
          </p:cNvGraphicFramePr>
          <p:nvPr>
            <p:extLst/>
          </p:nvPr>
        </p:nvGraphicFramePr>
        <p:xfrm>
          <a:off x="1747524" y="3747483"/>
          <a:ext cx="6851416" cy="273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99" name="Picture" r:id="rId5" imgW="4929574" imgH="1969087" progId="Word.Picture.8">
                  <p:embed/>
                </p:oleObj>
              </mc:Choice>
              <mc:Fallback>
                <p:oleObj name="Picture" r:id="rId5" imgW="4929574" imgH="1969087" progId="Word.Picture.8">
                  <p:embed/>
                  <p:pic>
                    <p:nvPicPr>
                      <p:cNvPr id="11" name="개체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7524" y="3747483"/>
                        <a:ext cx="6851416" cy="2737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직사각형 11"/>
          <p:cNvSpPr/>
          <p:nvPr/>
        </p:nvSpPr>
        <p:spPr>
          <a:xfrm>
            <a:off x="1524000" y="4392014"/>
            <a:ext cx="2178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dirty="0">
                <a:latin typeface="Times New Roman" panose="02020603050405020304" pitchFamily="18" charset="0"/>
              </a:rPr>
              <a:t>Roaming architecture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124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C-SGN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181600" y="1028556"/>
            <a:ext cx="3616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Annex L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57200" y="1905000"/>
            <a:ext cx="8153400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An EPS optimized for </a:t>
            </a:r>
            <a:r>
              <a:rPr lang="en-GB" altLang="ko-K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can be enabled by having sub-set of functionalities implemented in single logical entity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C-SGN (</a:t>
            </a:r>
            <a:r>
              <a:rPr lang="en-GB" altLang="ko-KR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Serving Gateway Node). </a:t>
            </a:r>
            <a:endParaRPr lang="en-GB" altLang="ko-KR" sz="2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GB" altLang="ko-K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C-SGN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altLang="ko-K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decribed</a:t>
            </a: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in L.4. Mobility and Attach procedures are performed as described in other clauses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corresponding entities MME, S-GW and P-GW.</a:t>
            </a:r>
            <a:endParaRPr lang="ko-KR" altLang="ko-KR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Simplied</a:t>
            </a:r>
            <a:r>
              <a:rPr lang="en-US" altLang="ko-KR" dirty="0" smtClean="0"/>
              <a:t> Proposal </a:t>
            </a:r>
            <a:r>
              <a:rPr lang="en-US" altLang="ko-KR" dirty="0"/>
              <a:t>3GPP interworking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8200" y="1752600"/>
            <a:ext cx="525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C-SGN introduces for MME, S-GE and P-GW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868879"/>
              </p:ext>
            </p:extLst>
          </p:nvPr>
        </p:nvGraphicFramePr>
        <p:xfrm>
          <a:off x="439554" y="2337018"/>
          <a:ext cx="8352421" cy="406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Visio" r:id="rId3" imgW="8000951" imgH="3879894" progId="Visio.Drawing.15">
                  <p:embed/>
                </p:oleObj>
              </mc:Choice>
              <mc:Fallback>
                <p:oleObj name="Visio" r:id="rId3" imgW="8000951" imgH="38798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554" y="2337018"/>
                        <a:ext cx="8352421" cy="4062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72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Protocol</a:t>
            </a:r>
            <a:r>
              <a:rPr lang="ko-KR" altLang="en-US" dirty="0" smtClean="0"/>
              <a:t> </a:t>
            </a:r>
            <a:r>
              <a:rPr lang="en-US" altLang="ko-KR" dirty="0" smtClean="0"/>
              <a:t>stack for T8 and Tsp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777851"/>
              </p:ext>
            </p:extLst>
          </p:nvPr>
        </p:nvGraphicFramePr>
        <p:xfrm>
          <a:off x="609600" y="1066800"/>
          <a:ext cx="820420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6" name="Visio" r:id="rId3" imgW="8255049" imgH="2679744" progId="Visio.Drawing.15">
                  <p:embed/>
                </p:oleObj>
              </mc:Choice>
              <mc:Fallback>
                <p:oleObj name="Visio" r:id="rId3" imgW="8255049" imgH="26797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1066800"/>
                        <a:ext cx="8204200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775767"/>
              </p:ext>
            </p:extLst>
          </p:nvPr>
        </p:nvGraphicFramePr>
        <p:xfrm>
          <a:off x="2819400" y="3975100"/>
          <a:ext cx="495935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7" name="Visio" r:id="rId5" imgW="5010162" imgH="2679744" progId="Visio.Drawing.15">
                  <p:embed/>
                </p:oleObj>
              </mc:Choice>
              <mc:Fallback>
                <p:oleObj name="Visio" r:id="rId5" imgW="5010162" imgH="26797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9400" y="3975100"/>
                        <a:ext cx="4959350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61211" y="3849547"/>
            <a:ext cx="460488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T8 uses API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Every 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resource needs to convert Diameter in case of T</a:t>
            </a:r>
            <a:r>
              <a:rPr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9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876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TS 0001 V3.10.0 Clause 6.2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90887" y="1532251"/>
            <a:ext cx="8100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ko-KR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CSFs are not considered at TS 0026 which is for 3GPP interworking.</a:t>
            </a:r>
            <a:endParaRPr lang="ko-KR" altLang="ko-K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894636" y="6052117"/>
            <a:ext cx="5239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ko-KR" b="1" dirty="0"/>
              <a:t>Figure 6.2.0-1: Common Services Functions</a:t>
            </a:r>
            <a:endParaRPr lang="ko-KR" altLang="ko-KR" b="1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791194"/>
              </p:ext>
            </p:extLst>
          </p:nvPr>
        </p:nvGraphicFramePr>
        <p:xfrm>
          <a:off x="1456092" y="2196234"/>
          <a:ext cx="6268461" cy="39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Visio" r:id="rId3" imgW="3905386" imgH="2432225" progId="Visio.Drawing.15">
                  <p:embed/>
                </p:oleObj>
              </mc:Choice>
              <mc:Fallback>
                <p:oleObj name="Visio" r:id="rId3" imgW="3905386" imgH="243222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6092" y="2196234"/>
                        <a:ext cx="6268461" cy="3922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536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Protocol</a:t>
            </a:r>
            <a:r>
              <a:rPr lang="ko-KR" altLang="en-US" dirty="0" smtClean="0"/>
              <a:t> </a:t>
            </a:r>
            <a:r>
              <a:rPr lang="en-US" altLang="ko-KR" dirty="0" smtClean="0"/>
              <a:t>stack for T8 and Tsp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85800" y="1048717"/>
            <a:ext cx="7848600" cy="5316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0430" indent="-900430" hangingPunct="0">
              <a:spcBef>
                <a:spcPts val="600"/>
              </a:spcBef>
              <a:spcAft>
                <a:spcPts val="900"/>
              </a:spcAft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4.3.17.8	Support for Non-IP Data Delivery (NIDD)</a:t>
            </a:r>
            <a:endParaRPr lang="ko-KR" altLang="ko-KR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4.3.17.8.1	General</a:t>
            </a:r>
            <a:endParaRPr lang="ko-KR" altLang="ko-KR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The support of Non-IP data is part of the </a:t>
            </a:r>
            <a:r>
              <a:rPr lang="en-GB" altLang="ko-KR" dirty="0" err="1">
                <a:latin typeface="Times New Roman" panose="02020603050405020304" pitchFamily="18" charset="0"/>
              </a:rPr>
              <a:t>CIoT</a:t>
            </a:r>
            <a:r>
              <a:rPr lang="en-GB" altLang="ko-KR" dirty="0">
                <a:latin typeface="Times New Roman" panose="02020603050405020304" pitchFamily="18" charset="0"/>
              </a:rPr>
              <a:t> EPS optimisations. A PDN Type "Non-IP" is used for Non-IP data. The Non-IP data delivery to SCS/AS is accomplished by one of two mechanisms: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-	Delivery using SCEF as defined in clause 4.3.17.8.3.2.</a:t>
            </a:r>
            <a:endParaRPr lang="ko-KR" altLang="ko-KR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-	Delivery using a Point-to-Point (</a:t>
            </a:r>
            <a:r>
              <a:rPr lang="en-GB" altLang="ko-KR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PtP</a:t>
            </a: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r>
              <a:rPr lang="en-GB" altLang="ko-KR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SGi</a:t>
            </a: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 tunnel as defined in clause 4.3.17.8.3.3.</a:t>
            </a:r>
            <a:endParaRPr lang="ko-KR" altLang="ko-KR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Non-IP data in-sequence delivery cannot be guaranteed and data PDUs may be lost requiring higher protocol layers to ensure guaranteed delivery when needed.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The SMS service may also be used to deliver data without use of the IP protocol. The SMS service is always supported for </a:t>
            </a:r>
            <a:r>
              <a:rPr lang="en-GB" altLang="ko-KR" dirty="0" err="1">
                <a:latin typeface="Times New Roman" panose="02020603050405020304" pitchFamily="18" charset="0"/>
              </a:rPr>
              <a:t>CIoT</a:t>
            </a:r>
            <a:r>
              <a:rPr lang="en-GB" altLang="ko-KR" dirty="0">
                <a:latin typeface="Times New Roman" panose="02020603050405020304" pitchFamily="18" charset="0"/>
              </a:rPr>
              <a:t> EPS optimisations, i.e. can be used simultaneously with Non-IP and IP data. When only the SMS service is needed, an attach without PDN connection establishment can be used, see clause 5.3.2.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Dedicated bearers are not supported for the Non-IP data.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781800" y="1542084"/>
            <a:ext cx="18136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3GPP TS 23.401</a:t>
            </a:r>
          </a:p>
        </p:txBody>
      </p:sp>
    </p:spTree>
    <p:extLst>
      <p:ext uri="{BB962C8B-B14F-4D97-AF65-F5344CB8AC3E}">
        <p14:creationId xmlns:p14="http://schemas.microsoft.com/office/powerpoint/2010/main" val="37760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T8 (3GPP TS 29.122)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482600" y="1219200"/>
            <a:ext cx="8153400" cy="547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>
                <a:latin typeface="Arial" panose="020B0604020202020204" pitchFamily="34" charset="0"/>
                <a:cs typeface="Arial" panose="020B0604020202020204" pitchFamily="34" charset="0"/>
              </a:rPr>
              <a:t>T8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 points supports the following procedures: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Monitoring Procedures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(7.4)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resource management of Background Data Transfer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changing the chargeable party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Non-IP Data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Delivery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(7.1)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Device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Triggering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(7.5)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Group Message Delivery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(7.7)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Reporting of Network Status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Communication Pattern Parameters Provisioning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PFD Management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Enhanced Coverage Restriction Control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Network Parameter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(7.6)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setting up an AS session with required </a:t>
            </a:r>
            <a:r>
              <a:rPr lang="en-GB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MSISDN-less Mobile Originated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SMS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CIoT</a:t>
            </a:r>
            <a:r>
              <a:rPr lang="en-US" altLang="ko-KR" dirty="0" smtClean="0"/>
              <a:t> optimization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33401" y="1034533"/>
            <a:ext cx="7975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TS 23.402 Clause 4.10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51874" y="1692360"/>
            <a:ext cx="8153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000" dirty="0" smtClean="0"/>
              <a:t>UE support: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User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Control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  <a:endParaRPr lang="ko-KR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GB" altLang="ko-KR" sz="2000" dirty="0" smtClean="0"/>
              <a:t>EPC support: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User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Control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  <a:endParaRPr lang="ko-KR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Transport oneM2M message via MME by encapsulating in NAS</a:t>
            </a:r>
          </a:p>
          <a:p>
            <a:pPr marL="1257300" lvl="2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SMS message via MME 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by encapsulating in </a:t>
            </a: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endParaRPr lang="en-GB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Review 3GPP TSs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37591" y="1532251"/>
            <a:ext cx="8153400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800" b="1" dirty="0" smtClean="0"/>
              <a:t>Purpose: 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To develop architecture for interworking oneM2M and </a:t>
            </a:r>
            <a:r>
              <a:rPr lang="en-US" altLang="ko-KR" sz="2800" b="1" dirty="0" smtClean="0"/>
              <a:t>3GPP</a:t>
            </a:r>
            <a:endParaRPr lang="en-US" altLang="ko-KR" sz="2800" b="1" dirty="0"/>
          </a:p>
          <a:p>
            <a:pPr>
              <a:spcAft>
                <a:spcPts val="900"/>
              </a:spcAft>
            </a:pPr>
            <a:r>
              <a:rPr lang="en-US" altLang="ko-KR" sz="2800" b="1" dirty="0" smtClean="0"/>
              <a:t>Lists of TSs</a:t>
            </a:r>
            <a:endParaRPr lang="en-US" altLang="ko-KR" sz="2800" b="1" dirty="0"/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</a:t>
            </a:r>
            <a:r>
              <a:rPr lang="en-US" altLang="ko-KR" sz="2800" b="1" dirty="0"/>
              <a:t>TS </a:t>
            </a:r>
            <a:r>
              <a:rPr lang="en-US" altLang="ko-KR" sz="2800" b="1" dirty="0" smtClean="0"/>
              <a:t>23.401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3GPP TS </a:t>
            </a:r>
            <a:r>
              <a:rPr lang="en-US" altLang="ko-KR" sz="2800" b="1" dirty="0" smtClean="0"/>
              <a:t>23.682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23.246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29.468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3733800" y="3602048"/>
            <a:ext cx="4572000" cy="2708434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</a:t>
            </a:r>
            <a:r>
              <a:rPr lang="en-US" altLang="ko-KR" sz="2800" b="1" dirty="0"/>
              <a:t>TS 23.271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3GPP TS </a:t>
            </a:r>
            <a:r>
              <a:rPr lang="en-US" altLang="ko-KR" sz="2800" b="1" dirty="0" smtClean="0"/>
              <a:t>23.203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24.011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23.272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23.060</a:t>
            </a:r>
            <a:endParaRPr lang="en-US" altLang="ko-KR" sz="2800" b="1" dirty="0"/>
          </a:p>
        </p:txBody>
      </p:sp>
    </p:spTree>
    <p:extLst>
      <p:ext uri="{BB962C8B-B14F-4D97-AF65-F5344CB8AC3E}">
        <p14:creationId xmlns:p14="http://schemas.microsoft.com/office/powerpoint/2010/main" val="2648596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Architecture for 3GPP Access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817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Clause 4.2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28600" y="4740388"/>
            <a:ext cx="312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Non-roaming architecture for 3GPP accesses</a:t>
            </a:r>
            <a:r>
              <a:rPr lang="en-GB" altLang="ko-KR" dirty="0" smtClean="0"/>
              <a:t>.</a:t>
            </a:r>
          </a:p>
          <a:p>
            <a:r>
              <a:rPr lang="en-GB" altLang="ko-KR" dirty="0" smtClean="0"/>
              <a:t>Single </a:t>
            </a:r>
            <a:r>
              <a:rPr lang="en-GB" altLang="ko-KR" dirty="0"/>
              <a:t>gateway configuration option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/>
        </p:nvGraphicFramePr>
        <p:xfrm>
          <a:off x="289559" y="1295400"/>
          <a:ext cx="7179139" cy="2424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2" name="Picture" r:id="rId3" imgW="5850514" imgH="1968411" progId="Word.Picture.8">
                  <p:embed/>
                </p:oleObj>
              </mc:Choice>
              <mc:Fallback>
                <p:oleObj name="Picture" r:id="rId3" imgW="5850514" imgH="1968411" progId="Word.Picture.8">
                  <p:embed/>
                  <p:pic>
                    <p:nvPicPr>
                      <p:cNvPr id="5" name="개체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" y="1295400"/>
                        <a:ext cx="7179139" cy="2424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개체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52672"/>
              </p:ext>
            </p:extLst>
          </p:nvPr>
        </p:nvGraphicFramePr>
        <p:xfrm>
          <a:off x="2133600" y="3962400"/>
          <a:ext cx="6657085" cy="2323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3" name="Picture" r:id="rId5" imgW="5659987" imgH="1968411" progId="Word.Picture.8">
                  <p:embed/>
                </p:oleObj>
              </mc:Choice>
              <mc:Fallback>
                <p:oleObj name="Picture" r:id="rId5" imgW="5659987" imgH="1968411" progId="Word.Picture.8">
                  <p:embed/>
                  <p:pic>
                    <p:nvPicPr>
                      <p:cNvPr id="13" name="개체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962400"/>
                        <a:ext cx="6657085" cy="23236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360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3GPP Architecture for MTC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729346" y="1013670"/>
            <a:ext cx="3836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23.682 Clause 4.2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133084"/>
              </p:ext>
            </p:extLst>
          </p:nvPr>
        </p:nvGraphicFramePr>
        <p:xfrm>
          <a:off x="1143000" y="1664732"/>
          <a:ext cx="6083300" cy="517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" name="Visio" r:id="rId3" imgW="6126534" imgH="5212781" progId="Visio.Drawing.11">
                  <p:embed/>
                </p:oleObj>
              </mc:Choice>
              <mc:Fallback>
                <p:oleObj name="Visio" r:id="rId3" imgW="6126534" imgH="521278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64732"/>
                        <a:ext cx="6083300" cy="517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078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546127"/>
              </p:ext>
            </p:extLst>
          </p:nvPr>
        </p:nvGraphicFramePr>
        <p:xfrm>
          <a:off x="381000" y="1600200"/>
          <a:ext cx="846455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3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550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Green line  is for 3G network.</a:t>
            </a:r>
          </a:p>
          <a:p>
            <a:r>
              <a:rPr lang="en-GB" altLang="ko-KR" sz="1400" dirty="0" smtClean="0"/>
              <a:t>Blue line is for evolved packet system (EPS).</a:t>
            </a:r>
          </a:p>
          <a:p>
            <a:r>
              <a:rPr lang="en-GB" altLang="ko-KR" sz="1400" dirty="0" smtClean="0"/>
              <a:t>Red line is for major interworking reference point in 3GPP domain.</a:t>
            </a:r>
          </a:p>
          <a:p>
            <a:r>
              <a:rPr lang="en-GB" altLang="ko-KR" sz="1400" dirty="0" smtClean="0"/>
              <a:t>Black line is for core interworking 3GPP with oneM2M.</a:t>
            </a:r>
          </a:p>
          <a:p>
            <a:r>
              <a:rPr lang="en-GB" altLang="ko-KR" sz="1400" dirty="0" smtClean="0"/>
              <a:t>Yellow line is for SMS related reference point.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4643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MBMS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326738" y="1337108"/>
            <a:ext cx="25667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23.246 Clause 4.2.2</a:t>
            </a:r>
          </a:p>
          <a:p>
            <a:r>
              <a:rPr lang="en-US" altLang="ko-KR" dirty="0" smtClean="0"/>
              <a:t>Figure 1b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960894"/>
              </p:ext>
            </p:extLst>
          </p:nvPr>
        </p:nvGraphicFramePr>
        <p:xfrm>
          <a:off x="533400" y="2613010"/>
          <a:ext cx="8410048" cy="2644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" name="Picture" r:id="rId3" imgW="5624382" imgH="1767243" progId="Word.Picture.8">
                  <p:embed/>
                </p:oleObj>
              </mc:Choice>
              <mc:Fallback>
                <p:oleObj name="Picture" r:id="rId3" imgW="5624382" imgH="1767243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613010"/>
                        <a:ext cx="8410048" cy="26447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3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reference model for Group comm.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867400" y="1432840"/>
            <a:ext cx="27077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29.468</a:t>
            </a:r>
          </a:p>
          <a:p>
            <a:r>
              <a:rPr lang="en-US" altLang="ko-KR" dirty="0" smtClean="0"/>
              <a:t>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4608"/>
              </p:ext>
            </p:extLst>
          </p:nvPr>
        </p:nvGraphicFramePr>
        <p:xfrm>
          <a:off x="922338" y="2306638"/>
          <a:ext cx="7527925" cy="405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" name="Picture" r:id="rId3" imgW="6109200" imgH="2900160" progId="Word.Picture.8">
                  <p:embed/>
                </p:oleObj>
              </mc:Choice>
              <mc:Fallback>
                <p:oleObj name="Picture" r:id="rId3" imgW="6109200" imgH="29001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r="11786"/>
                      <a:stretch>
                        <a:fillRect/>
                      </a:stretch>
                    </p:blipFill>
                    <p:spPr bwMode="auto">
                      <a:xfrm>
                        <a:off x="922338" y="2306638"/>
                        <a:ext cx="7527925" cy="405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76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M2M Content Theme">
  <a:themeElements>
    <a:clrScheme name="oneM2M">
      <a:dk1>
        <a:srgbClr val="000000"/>
      </a:dk1>
      <a:lt1>
        <a:sysClr val="window" lastClr="FFFFFF"/>
      </a:lt1>
      <a:dk2>
        <a:srgbClr val="505450"/>
      </a:dk2>
      <a:lt2>
        <a:srgbClr val="A0A0A3"/>
      </a:lt2>
      <a:accent1>
        <a:srgbClr val="B42025"/>
      </a:accent1>
      <a:accent2>
        <a:srgbClr val="F6921E"/>
      </a:accent2>
      <a:accent3>
        <a:srgbClr val="005480"/>
      </a:accent3>
      <a:accent4>
        <a:srgbClr val="668C97"/>
      </a:accent4>
      <a:accent5>
        <a:srgbClr val="716896"/>
      </a:accent5>
      <a:accent6>
        <a:srgbClr val="008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74510</TotalTime>
  <Words>954</Words>
  <Application>Microsoft Office PowerPoint</Application>
  <PresentationFormat>화면 슬라이드 쇼(4:3)</PresentationFormat>
  <Paragraphs>176</Paragraphs>
  <Slides>32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32</vt:i4>
      </vt:variant>
    </vt:vector>
  </HeadingPairs>
  <TitlesOfParts>
    <vt:vector size="44" baseType="lpstr">
      <vt:lpstr>MS Mincho</vt:lpstr>
      <vt:lpstr>SimSun</vt:lpstr>
      <vt:lpstr>굴림</vt:lpstr>
      <vt:lpstr>맑은 고딕</vt:lpstr>
      <vt:lpstr>바탕</vt:lpstr>
      <vt:lpstr>Arial</vt:lpstr>
      <vt:lpstr>Calibri</vt:lpstr>
      <vt:lpstr>Times New Roman</vt:lpstr>
      <vt:lpstr>Wingdings</vt:lpstr>
      <vt:lpstr>oneM2M Content Theme</vt:lpstr>
      <vt:lpstr>Visio</vt:lpstr>
      <vt:lpstr>Picture</vt:lpstr>
      <vt:lpstr>Introduction to 3GPP cellular IoT interworking</vt:lpstr>
      <vt:lpstr>Problem</vt:lpstr>
      <vt:lpstr>Problem</vt:lpstr>
      <vt:lpstr>Review 3GPP TSs</vt:lpstr>
      <vt:lpstr>Architecture for 3GPP Access</vt:lpstr>
      <vt:lpstr>3GPP Architecture for MTC</vt:lpstr>
      <vt:lpstr>Proposal 3GPP interworking</vt:lpstr>
      <vt:lpstr>MBMS</vt:lpstr>
      <vt:lpstr>3GPP reference model for Group comm.</vt:lpstr>
      <vt:lpstr>Proposal 3GPP interworking to add Group function </vt:lpstr>
      <vt:lpstr>Group message delivery using MBMS</vt:lpstr>
      <vt:lpstr>Proposal 3GPP interworking to add Group function </vt:lpstr>
      <vt:lpstr>3GPP LCS architecture</vt:lpstr>
      <vt:lpstr>3GPP LCS architecture</vt:lpstr>
      <vt:lpstr>Proposal 3GPP interworking to add location function</vt:lpstr>
      <vt:lpstr>Proposal 3GPP interworking to add location function</vt:lpstr>
      <vt:lpstr>PCC in 3GPP</vt:lpstr>
      <vt:lpstr>Proposal 3GPP interworking to add PCC function</vt:lpstr>
      <vt:lpstr>SMS in TS 24.011</vt:lpstr>
      <vt:lpstr>SMS in MME (TS23.272)</vt:lpstr>
      <vt:lpstr>SMS in GPRS General Packet Radio Service </vt:lpstr>
      <vt:lpstr>Proposal 3GPP interworking including messaging</vt:lpstr>
      <vt:lpstr>3GPP UE</vt:lpstr>
      <vt:lpstr>3GPP UE</vt:lpstr>
      <vt:lpstr>Proposal 3GPP interworking architecture</vt:lpstr>
      <vt:lpstr>Optimized EPS architecture for CIoT</vt:lpstr>
      <vt:lpstr>C-SGN</vt:lpstr>
      <vt:lpstr>Simplied Proposal 3GPP interworking architecture</vt:lpstr>
      <vt:lpstr>Protocol stack for T8 and Tsp</vt:lpstr>
      <vt:lpstr>Protocol stack for T8 and Tsp</vt:lpstr>
      <vt:lpstr>T8 (3GPP TS 29.122)</vt:lpstr>
      <vt:lpstr>CIoT optimization</vt:lpstr>
    </vt:vector>
  </TitlesOfParts>
  <Company>oneM2M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oneM2M - Taking a Look Inside</dc:title>
  <dc:creator/>
  <cp:keywords>oneM2M, M2M, IoT</cp:keywords>
  <cp:lastModifiedBy>Sang-Eon Kim</cp:lastModifiedBy>
  <cp:revision>2816</cp:revision>
  <cp:lastPrinted>2014-10-30T16:01:28Z</cp:lastPrinted>
  <dcterms:created xsi:type="dcterms:W3CDTF">2012-09-11T22:52:11Z</dcterms:created>
  <dcterms:modified xsi:type="dcterms:W3CDTF">2018-03-04T10:44:22Z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1672106458</vt:i4>
  </property>
  <property fmtid="{D5CDD505-2E9C-101B-9397-08002B2CF9AE}" pid="4" name="_EmailSubject">
    <vt:lpwstr>TIA oneM2M panel discussion </vt:lpwstr>
  </property>
  <property fmtid="{D5CDD505-2E9C-101B-9397-08002B2CF9AE}" pid="5" name="_AuthorEmail">
    <vt:lpwstr>omar.elloumi@nokia.com</vt:lpwstr>
  </property>
  <property fmtid="{D5CDD505-2E9C-101B-9397-08002B2CF9AE}" pid="6" name="_AuthorEmailDisplayName">
    <vt:lpwstr>Elloumi, Omar (Nokia - FR)</vt:lpwstr>
  </property>
  <property fmtid="{D5CDD505-2E9C-101B-9397-08002B2CF9AE}" pid="7" name="_PreviousAdHocReviewCycleID">
    <vt:i4>473736659</vt:i4>
  </property>
</Properties>
</file>